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CACD-ACB3-4F5A-A4D1-17D93DCFA4A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1D63-5AC7-45EA-9C3C-44A28F9540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5618" y="354722"/>
            <a:ext cx="8720878" cy="6036973"/>
            <a:chOff x="315618" y="354722"/>
            <a:chExt cx="8720878" cy="6036973"/>
          </a:xfrm>
        </p:grpSpPr>
        <p:pic>
          <p:nvPicPr>
            <p:cNvPr id="5" name="รูปภาพ 4" descr="MZ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496" y="975815"/>
              <a:ext cx="3350432" cy="5415880"/>
            </a:xfrm>
            <a:prstGeom prst="rect">
              <a:avLst/>
            </a:prstGeom>
            <a:pattFill prst="pct5">
              <a:fgClr>
                <a:schemeClr val="bg1"/>
              </a:fgClr>
              <a:bgClr>
                <a:srgbClr val="00B0F0"/>
              </a:bgClr>
            </a:pattFill>
            <a:ln>
              <a:noFill/>
            </a:ln>
            <a:effectLst>
              <a:outerShdw blurRad="50800" dist="50800" dir="5400000" algn="ctr" rotWithShape="0">
                <a:schemeClr val="bg1"/>
              </a:outerShdw>
              <a:reflection stA="0" dist="50800" dir="5400000" sy="-100000" algn="bl" rotWithShape="0"/>
            </a:effectLst>
          </p:spPr>
        </p:pic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3923928" y="1513813"/>
              <a:ext cx="4536504" cy="4093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ยึดพื้นที่เป็นหลัก </a:t>
              </a:r>
              <a:r>
                <a:rPr lang="en-US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(Area approach)</a:t>
              </a:r>
            </a:p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รวมกลุ่มเกษตรกร</a:t>
              </a:r>
              <a:r>
                <a:rPr lang="en-US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/</a:t>
              </a: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พื้นที่การผลิต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เป็นแปลงขนาดใหญ่</a:t>
              </a:r>
              <a:endParaRPr lang="en-US" sz="2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มีผู้จัดการพื้นที่</a:t>
              </a:r>
            </a:p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ความเข้มแข็งขององค์กรเกษตรกร</a:t>
              </a:r>
              <a:endParaRPr lang="en-US" sz="2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ความร่วมมือ</a:t>
              </a:r>
              <a:r>
                <a:rPr lang="th-TH" sz="2600" dirty="0" err="1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บูรณา</a:t>
              </a: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การกับภาคีเครือข่าย</a:t>
              </a:r>
              <a:endParaRPr lang="en-US" sz="2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ความสามารถและประสบการณ์ของเกษตรกร</a:t>
              </a:r>
              <a:endParaRPr lang="en-US" sz="2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571500" indent="-5715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ทำงานบนพื้นฐานของข้อมูลที่ถูกต้อง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เป็นปัจจุบัน และน่าเชื่อถือ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5618" y="354722"/>
              <a:ext cx="872087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3200" b="1" dirty="0">
                  <a:latin typeface="TH SarabunPSK" pitchFamily="34" charset="-34"/>
                  <a:cs typeface="TH SarabunPSK" pitchFamily="34" charset="-34"/>
                </a:rPr>
                <a:t>หลักเกณฑ์คัดเลือกกลุ่มของเกษตรแบบแปลงใหญ่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ขั้นตอนสมัครเข้าร่วมแปลงใหญ่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00" y="1200150"/>
            <a:ext cx="2032000" cy="342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คัดเลือกพื้นที่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336800" y="1314450"/>
            <a:ext cx="203200" cy="114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1600" y="1200150"/>
            <a:ext cx="2946400" cy="342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ประชาสัมพันธ์/สร้างการรับรู้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791200" y="1314450"/>
            <a:ext cx="203200" cy="114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1143000"/>
            <a:ext cx="294640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รับสมัคร</a:t>
            </a:r>
          </a:p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(สหกรณ์ กลุ่มเกษตรกร วิสาหกิจ)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2114550"/>
            <a:ext cx="2946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จัดตั้งผู้จัดการแปลง/คณะกรรมการกล่ม/ฐานข้อมูล/แผนการผลิต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(รายบุคคล-รายกลุ่ม)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689600" y="2457450"/>
            <a:ext cx="203200" cy="11430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40000" y="2457450"/>
            <a:ext cx="2946400" cy="2857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ปัจจุบันใช้ 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CoO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40000" y="2114550"/>
            <a:ext cx="2946400" cy="28575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เดิมใช้คณะทำงาน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Single Command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Bent-Up Arrow 13"/>
          <p:cNvSpPr/>
          <p:nvPr/>
        </p:nvSpPr>
        <p:spPr>
          <a:xfrm rot="10800000">
            <a:off x="914400" y="2343150"/>
            <a:ext cx="1016000" cy="514350"/>
          </a:xfrm>
          <a:prstGeom prst="bentUpArrow">
            <a:avLst>
              <a:gd name="adj1" fmla="val 19008"/>
              <a:gd name="adj2" fmla="val 25000"/>
              <a:gd name="adj3" fmla="val 25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2171700"/>
            <a:ext cx="1828800" cy="2286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พิจารณารับรองแปลง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3200" y="2971800"/>
            <a:ext cx="2235200" cy="742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กรมส่งเสริมการเกษตร(ระบบข้อมูล)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Bigfarm60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572000" y="2857500"/>
            <a:ext cx="304800" cy="28575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60800" y="3200400"/>
            <a:ext cx="1727200" cy="285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ผู้จัดการแปลง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600" y="3943350"/>
            <a:ext cx="2235200" cy="285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หน่วยงานที่เกี่ยวข้อง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2844800" y="3257550"/>
            <a:ext cx="609600" cy="17145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35200" y="3543300"/>
            <a:ext cx="1828800" cy="40005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บันทึกข้อมูล</a:t>
            </a:r>
            <a:endParaRPr lang="en-US" sz="1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ผ่านระบบ</a:t>
            </a:r>
            <a:endParaRPr lang="en-US" sz="1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Bigfarm60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Left-Right Arrow 21"/>
          <p:cNvSpPr/>
          <p:nvPr/>
        </p:nvSpPr>
        <p:spPr>
          <a:xfrm rot="5400000">
            <a:off x="4502150" y="3590925"/>
            <a:ext cx="342900" cy="3048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97600" y="3200400"/>
            <a:ext cx="1320800" cy="285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คณะกรรมการ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26400" y="3200400"/>
            <a:ext cx="1016000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สมาชิก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5689600" y="3314700"/>
            <a:ext cx="304800" cy="1143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-Right Arrow 26"/>
          <p:cNvSpPr/>
          <p:nvPr/>
        </p:nvSpPr>
        <p:spPr>
          <a:xfrm>
            <a:off x="7620000" y="3314700"/>
            <a:ext cx="304800" cy="1143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416800" y="1828800"/>
            <a:ext cx="304800" cy="17145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52125" y="116632"/>
            <a:ext cx="8969263" cy="6441103"/>
            <a:chOff x="-52125" y="116632"/>
            <a:chExt cx="8969263" cy="6441103"/>
          </a:xfrm>
        </p:grpSpPr>
        <p:sp>
          <p:nvSpPr>
            <p:cNvPr id="5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233838" y="2159105"/>
              <a:ext cx="14287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สมัครเข้าร่วมโครงการ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6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6083899" y="5781484"/>
              <a:ext cx="1929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อำนวยสินเชื่อ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7" name="Rectangle 2"/>
            <p:cNvSpPr/>
            <p:nvPr/>
          </p:nvSpPr>
          <p:spPr>
            <a:xfrm>
              <a:off x="1843828" y="116632"/>
              <a:ext cx="49487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3600" b="1" dirty="0">
                  <a:solidFill>
                    <a:srgbClr val="70AD47"/>
                  </a:solidFill>
                  <a:latin typeface="TH SarabunPSK" pitchFamily="34" charset="-34"/>
                  <a:cs typeface="TH SarabunPSK" pitchFamily="34" charset="-34"/>
                </a:rPr>
                <a:t>ขั้นตอนการการสมัครและขอรับสินเชื่อ</a:t>
              </a:r>
            </a:p>
          </p:txBody>
        </p:sp>
        <p:pic>
          <p:nvPicPr>
            <p:cNvPr id="8" name="รูปภาพ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4796" y="267071"/>
              <a:ext cx="462342" cy="616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4308" y="883527"/>
              <a:ext cx="1121649" cy="753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14"/>
            <p:cNvSpPr/>
            <p:nvPr/>
          </p:nvSpPr>
          <p:spPr>
            <a:xfrm>
              <a:off x="303223" y="1776704"/>
              <a:ext cx="1544593" cy="44992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กลุ่มเกษตรกร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11" name="Rounded Rectangle 14"/>
            <p:cNvSpPr/>
            <p:nvPr/>
          </p:nvSpPr>
          <p:spPr>
            <a:xfrm>
              <a:off x="3079841" y="1762267"/>
              <a:ext cx="854936" cy="38240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400" b="1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CoO</a:t>
              </a:r>
              <a:endParaRPr lang="en-US" sz="2400" b="1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8825" y="883527"/>
              <a:ext cx="883218" cy="877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ounded Rectangle 14"/>
            <p:cNvSpPr/>
            <p:nvPr/>
          </p:nvSpPr>
          <p:spPr>
            <a:xfrm>
              <a:off x="4930908" y="1791407"/>
              <a:ext cx="2457739" cy="340285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กรมส่งเสริมการเกษตร</a:t>
              </a:r>
            </a:p>
          </p:txBody>
        </p:sp>
        <p:pic>
          <p:nvPicPr>
            <p:cNvPr id="14" name="รูปภาพ 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394" y="5327774"/>
              <a:ext cx="596249" cy="82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ounded Rectangle 14"/>
            <p:cNvSpPr/>
            <p:nvPr/>
          </p:nvSpPr>
          <p:spPr>
            <a:xfrm>
              <a:off x="5398825" y="4422730"/>
              <a:ext cx="1080939" cy="44992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th-TH" sz="2400" b="1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คพจ</a:t>
              </a:r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7855" y="917479"/>
              <a:ext cx="725487" cy="877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223" y="853530"/>
              <a:ext cx="966126" cy="937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8122" y="5243443"/>
              <a:ext cx="555374" cy="990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07" y="3538051"/>
              <a:ext cx="9636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5410" y="3640629"/>
              <a:ext cx="1122363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252" y="3376973"/>
              <a:ext cx="1122363" cy="981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402" y="3376973"/>
              <a:ext cx="993775" cy="944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2115" y="5268573"/>
              <a:ext cx="616966" cy="586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1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4315" y="4660843"/>
              <a:ext cx="249237" cy="566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8210597" y="2184731"/>
              <a:ext cx="3692" cy="107826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2816519" y="2058533"/>
              <a:ext cx="14287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รับรองการเข้าร่วมโครงการ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27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5018831" y="2061292"/>
              <a:ext cx="17642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จัดทำฐานข้อมูล/ส่งข้อมูล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pic>
          <p:nvPicPr>
            <p:cNvPr id="28" name="Picture 1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990057" y="3407477"/>
              <a:ext cx="273564" cy="1237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550945" y="3586035"/>
              <a:ext cx="260800" cy="892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918121" y="3586035"/>
              <a:ext cx="260800" cy="892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ounded Rectangle 14"/>
            <p:cNvSpPr/>
            <p:nvPr/>
          </p:nvSpPr>
          <p:spPr>
            <a:xfrm>
              <a:off x="7607987" y="1906728"/>
              <a:ext cx="1254266" cy="44992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ธ.</a:t>
              </a:r>
              <a:r>
                <a:rPr lang="th-TH" sz="2400" dirty="0" err="1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ก.ส</a:t>
              </a:r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. </a:t>
              </a:r>
              <a:r>
                <a:rPr lang="th-TH" sz="2400" dirty="0" err="1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สนญ</a:t>
              </a:r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.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32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-52125" y="4806908"/>
              <a:ext cx="25060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จัดทำโครงการ/แผนธุรกิจ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pic>
          <p:nvPicPr>
            <p:cNvPr id="33" name="Picture 21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794" y="1219103"/>
              <a:ext cx="12382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22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7413" y="1191501"/>
              <a:ext cx="890587" cy="261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868" y="1183953"/>
              <a:ext cx="890587" cy="261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Rounded Rectangle 14"/>
            <p:cNvSpPr/>
            <p:nvPr/>
          </p:nvSpPr>
          <p:spPr>
            <a:xfrm>
              <a:off x="339547" y="4605516"/>
              <a:ext cx="1623919" cy="23586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กลุ่มเกษตรกร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37" name="Rounded Rectangle 14"/>
            <p:cNvSpPr/>
            <p:nvPr/>
          </p:nvSpPr>
          <p:spPr>
            <a:xfrm>
              <a:off x="7915776" y="4498486"/>
              <a:ext cx="638688" cy="44992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th-TH" sz="2400" b="1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สนจ</a:t>
              </a:r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</a:t>
              </a:r>
            </a:p>
          </p:txBody>
        </p:sp>
        <p:sp>
          <p:nvSpPr>
            <p:cNvPr id="38" name="Rounded Rectangle 14"/>
            <p:cNvSpPr/>
            <p:nvPr/>
          </p:nvSpPr>
          <p:spPr>
            <a:xfrm>
              <a:off x="7860313" y="5854987"/>
              <a:ext cx="946477" cy="44992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สาขา</a:t>
              </a:r>
            </a:p>
          </p:txBody>
        </p:sp>
        <p:pic>
          <p:nvPicPr>
            <p:cNvPr id="39" name="Picture 24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8616" y="4548221"/>
              <a:ext cx="615950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Rounded Rectangle 14"/>
            <p:cNvSpPr/>
            <p:nvPr/>
          </p:nvSpPr>
          <p:spPr>
            <a:xfrm>
              <a:off x="4178930" y="3512820"/>
              <a:ext cx="810364" cy="38240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เสนอ</a:t>
              </a:r>
              <a:endParaRPr lang="en-US" sz="2400" b="1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41" name="Rounded Rectangle 14"/>
            <p:cNvSpPr/>
            <p:nvPr/>
          </p:nvSpPr>
          <p:spPr>
            <a:xfrm>
              <a:off x="6364675" y="3506957"/>
              <a:ext cx="1098729" cy="38240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เห็นชอบ</a:t>
              </a:r>
              <a:endParaRPr lang="en-US" sz="2400" b="1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pic>
          <p:nvPicPr>
            <p:cNvPr id="42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8809" y="5228117"/>
              <a:ext cx="805430" cy="7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8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7836" y="5946946"/>
              <a:ext cx="869780" cy="475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1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768323" y="4843758"/>
              <a:ext cx="289876" cy="1574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2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300" y="5125790"/>
              <a:ext cx="1230097" cy="785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5008250" y="4723449"/>
              <a:ext cx="27091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พิจารณาโครงการ/แผนธุรกิจ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47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70048" y="5854987"/>
              <a:ext cx="1929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สนับสนุน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48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626250" y="6096070"/>
              <a:ext cx="24297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ผู้จัดการแปลง / ธ.</a:t>
              </a:r>
              <a:r>
                <a:rPr lang="th-TH" sz="2400" dirty="0" err="1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ก.ส</a:t>
              </a:r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.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49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2352095" y="4755700"/>
              <a:ext cx="26667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r>
                <a:rPr lang="th-TH" sz="2400" dirty="0">
                  <a:solidFill>
                    <a:prstClr val="black"/>
                  </a:solidFill>
                  <a:latin typeface="TH SarabunPSK" pitchFamily="34" charset="-34"/>
                  <a:ea typeface="SimSun"/>
                  <a:cs typeface="TH SarabunPSK" pitchFamily="34" charset="-34"/>
                </a:rPr>
                <a:t>รวบรวม/พิจารณาเบื้องต้น</a:t>
              </a:r>
              <a:endParaRPr lang="en-US" sz="2400" dirty="0">
                <a:solidFill>
                  <a:prstClr val="black"/>
                </a:solidFill>
                <a:latin typeface="TH SarabunPSK" pitchFamily="34" charset="-34"/>
                <a:ea typeface="SimSun"/>
                <a:cs typeface="TH SarabunPSK" pitchFamily="34" charset="-34"/>
              </a:endParaRPr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915286" y="2892289"/>
              <a:ext cx="0" cy="642836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2018-10-02T02:39:08Z</dcterms:created>
  <dcterms:modified xsi:type="dcterms:W3CDTF">2018-10-02T04:07:04Z</dcterms:modified>
</cp:coreProperties>
</file>